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65" r:id="rId3"/>
    <p:sldId id="267" r:id="rId4"/>
    <p:sldId id="266" r:id="rId5"/>
    <p:sldId id="263" r:id="rId6"/>
    <p:sldId id="274" r:id="rId7"/>
    <p:sldId id="272" r:id="rId8"/>
    <p:sldId id="268" r:id="rId9"/>
    <p:sldId id="264" r:id="rId10"/>
    <p:sldId id="269" r:id="rId11"/>
    <p:sldId id="259" r:id="rId12"/>
    <p:sldId id="260" r:id="rId13"/>
    <p:sldId id="258" r:id="rId14"/>
    <p:sldId id="262" r:id="rId15"/>
    <p:sldId id="257" r:id="rId16"/>
    <p:sldId id="261" r:id="rId17"/>
    <p:sldId id="281" r:id="rId18"/>
    <p:sldId id="280" r:id="rId19"/>
    <p:sldId id="276" r:id="rId20"/>
    <p:sldId id="275" r:id="rId21"/>
    <p:sldId id="279" r:id="rId22"/>
    <p:sldId id="273" r:id="rId23"/>
    <p:sldId id="28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27" autoAdjust="0"/>
  </p:normalViewPr>
  <p:slideViewPr>
    <p:cSldViewPr snapToGrid="0">
      <p:cViewPr varScale="1">
        <p:scale>
          <a:sx n="100" d="100"/>
          <a:sy n="100" d="100"/>
        </p:scale>
        <p:origin x="21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C2849-6D01-430E-BDD3-40825EFE99C3}" type="datetimeFigureOut">
              <a:rPr lang="tr-TR" smtClean="0"/>
              <a:t>5.02.2025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35E25-88E8-492A-BABE-8D5F916CB10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976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5E25-88E8-492A-BABE-8D5F916CB10F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0165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5E25-88E8-492A-BABE-8D5F916CB10F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375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5E25-88E8-492A-BABE-8D5F916CB10F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4817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5E25-88E8-492A-BABE-8D5F916CB10F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8366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589213" y="307572"/>
            <a:ext cx="8915399" cy="2851264"/>
          </a:xfrm>
        </p:spPr>
        <p:txBody>
          <a:bodyPr/>
          <a:lstStyle/>
          <a:p>
            <a:r>
              <a:rPr lang="tr-TR" dirty="0" smtClean="0"/>
              <a:t>          THAT </a:t>
            </a:r>
            <a:br>
              <a:rPr lang="tr-TR" dirty="0" smtClean="0"/>
            </a:br>
            <a:r>
              <a:rPr lang="tr-TR" dirty="0" smtClean="0"/>
              <a:t>     </a:t>
            </a:r>
            <a:r>
              <a:rPr lang="tr-TR" dirty="0" smtClean="0"/>
              <a:t>ŞUBAT</a:t>
            </a:r>
            <a:r>
              <a:rPr lang="tr-TR" dirty="0" smtClean="0"/>
              <a:t> </a:t>
            </a:r>
            <a:r>
              <a:rPr lang="tr-TR" dirty="0" smtClean="0"/>
              <a:t>2025</a:t>
            </a:r>
            <a:br>
              <a:rPr lang="tr-TR" dirty="0" smtClean="0"/>
            </a:br>
            <a:r>
              <a:rPr lang="tr-TR" dirty="0" smtClean="0"/>
              <a:t>     ÇERKEZKÖY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87731" y="4472247"/>
            <a:ext cx="9916881" cy="1431415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      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/>
              <a:t> </a:t>
            </a:r>
            <a:r>
              <a:rPr lang="tr-TR" smtClean="0"/>
              <a:t>                                             </a:t>
            </a:r>
            <a:r>
              <a:rPr lang="tr-TR" sz="2200" smtClean="0"/>
              <a:t>DR</a:t>
            </a:r>
            <a:r>
              <a:rPr lang="tr-TR" sz="2200" dirty="0" smtClean="0"/>
              <a:t>. AYDIN GÜRBÜZ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414504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0576" y="74815"/>
            <a:ext cx="8559338" cy="3898669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               </a:t>
            </a:r>
            <a:r>
              <a:rPr lang="tr-TR" dirty="0" smtClean="0">
                <a:latin typeface="Arial Black" panose="020B0A04020102020204" pitchFamily="34" charset="0"/>
              </a:rPr>
              <a:t>A.H. 65 y. E.</a:t>
            </a:r>
            <a:br>
              <a:rPr lang="tr-TR" dirty="0" smtClean="0">
                <a:latin typeface="Arial Black" panose="020B0A04020102020204" pitchFamily="34" charset="0"/>
              </a:rPr>
            </a:br>
            <a:r>
              <a:rPr lang="tr-TR" dirty="0" smtClean="0">
                <a:latin typeface="Arial Black" panose="020B0A04020102020204" pitchFamily="34" charset="0"/>
              </a:rPr>
              <a:t/>
            </a:r>
            <a:br>
              <a:rPr lang="tr-TR" dirty="0" smtClean="0">
                <a:latin typeface="Arial Black" panose="020B0A04020102020204" pitchFamily="34" charset="0"/>
              </a:rPr>
            </a:br>
            <a:r>
              <a:rPr lang="tr-TR" dirty="0" smtClean="0">
                <a:latin typeface="Arial Black" panose="020B0A04020102020204" pitchFamily="34" charset="0"/>
              </a:rPr>
              <a:t>   </a:t>
            </a:r>
            <a:r>
              <a:rPr lang="tr-TR" sz="3100" b="1" dirty="0" smtClean="0">
                <a:latin typeface="Arial Black" panose="020B0A04020102020204" pitchFamily="34" charset="0"/>
              </a:rPr>
              <a:t>FEMUR SUBTROKANTERİK FR.</a:t>
            </a:r>
            <a:br>
              <a:rPr lang="tr-TR" sz="3100" b="1" dirty="0" smtClean="0">
                <a:latin typeface="Arial Black" panose="020B0A04020102020204" pitchFamily="34" charset="0"/>
              </a:rPr>
            </a:br>
            <a:r>
              <a:rPr lang="tr-TR" sz="3100" b="1" dirty="0" smtClean="0"/>
              <a:t/>
            </a:r>
            <a:br>
              <a:rPr lang="tr-TR" sz="3100" b="1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sz="2400" dirty="0" smtClean="0"/>
              <a:t>Sol uyluk </a:t>
            </a:r>
            <a:r>
              <a:rPr lang="tr-TR" sz="2400" dirty="0" err="1" smtClean="0"/>
              <a:t>proksimalinde</a:t>
            </a:r>
            <a:r>
              <a:rPr lang="tr-TR" sz="2400" dirty="0" smtClean="0"/>
              <a:t>  ağrı deformasyon</a:t>
            </a:r>
            <a:br>
              <a:rPr lang="tr-TR" sz="2400" dirty="0" smtClean="0"/>
            </a:b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dirty="0" smtClean="0"/>
              <a:t>Kaplıca tedavisinde kaygan zeminde düşme</a:t>
            </a:r>
            <a:br>
              <a:rPr lang="tr-TR" sz="2400" dirty="0" smtClean="0"/>
            </a:b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dirty="0" smtClean="0"/>
              <a:t>Daha önce bel ağrısı nedeniyle beyin cerrahi </a:t>
            </a:r>
            <a:r>
              <a:rPr lang="tr-TR" sz="2400" dirty="0" err="1" smtClean="0"/>
              <a:t>pol</a:t>
            </a:r>
            <a:r>
              <a:rPr lang="tr-TR" sz="2400" dirty="0" smtClean="0"/>
              <a:t>. kayıtlı</a:t>
            </a:r>
            <a:br>
              <a:rPr lang="tr-TR" sz="2400" dirty="0" smtClean="0"/>
            </a:b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dirty="0" err="1" smtClean="0"/>
              <a:t>Nefroloji</a:t>
            </a:r>
            <a:r>
              <a:rPr lang="tr-TR" sz="2400" dirty="0" smtClean="0"/>
              <a:t> ve Nöroşirurji polikliniği tarafından takipli</a:t>
            </a:r>
            <a:br>
              <a:rPr lang="tr-TR" sz="2400" dirty="0" smtClean="0"/>
            </a:br>
            <a:endParaRPr lang="tr-TR" sz="24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913" y="0"/>
            <a:ext cx="3192087" cy="6858000"/>
          </a:xfrm>
        </p:spPr>
      </p:pic>
    </p:spTree>
    <p:extLst>
      <p:ext uri="{BB962C8B-B14F-4D97-AF65-F5344CB8AC3E}">
        <p14:creationId xmlns:p14="http://schemas.microsoft.com/office/powerpoint/2010/main" val="48213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751513" y="624110"/>
            <a:ext cx="6051665" cy="1280890"/>
          </a:xfrm>
        </p:spPr>
        <p:txBody>
          <a:bodyPr/>
          <a:lstStyle/>
          <a:p>
            <a:r>
              <a:rPr lang="tr-TR" dirty="0" smtClean="0"/>
              <a:t>                        BT 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84" y="2208413"/>
            <a:ext cx="5752407" cy="4408517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5" y="2208413"/>
            <a:ext cx="5802284" cy="440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0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 3B   BT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898" y="1264554"/>
            <a:ext cx="4684800" cy="5593445"/>
          </a:xfrm>
        </p:spPr>
      </p:pic>
    </p:spTree>
    <p:extLst>
      <p:ext uri="{BB962C8B-B14F-4D97-AF65-F5344CB8AC3E}">
        <p14:creationId xmlns:p14="http://schemas.microsoft.com/office/powerpoint/2010/main" val="304698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LOMBER MRG 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423" y="1338348"/>
            <a:ext cx="8694792" cy="5519651"/>
          </a:xfrm>
        </p:spPr>
      </p:pic>
    </p:spTree>
    <p:extLst>
      <p:ext uri="{BB962C8B-B14F-4D97-AF65-F5344CB8AC3E}">
        <p14:creationId xmlns:p14="http://schemas.microsoft.com/office/powerpoint/2010/main" val="226682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5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97280" y="609600"/>
            <a:ext cx="10146595" cy="2895600"/>
          </a:xfrm>
        </p:spPr>
        <p:txBody>
          <a:bodyPr/>
          <a:lstStyle/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tr-T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Kırık </a:t>
            </a:r>
            <a:r>
              <a:rPr lang="tr-TR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osteosentezini</a:t>
            </a:r>
            <a:r>
              <a:rPr lang="tr-T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nasıl yapalım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3"/>
          </p:nvPr>
        </p:nvSpPr>
        <p:spPr>
          <a:xfrm>
            <a:off x="2589212" y="3181351"/>
            <a:ext cx="5459413" cy="3514724"/>
          </a:xfrm>
        </p:spPr>
        <p:txBody>
          <a:bodyPr/>
          <a:lstStyle/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</a:p>
          <a:p>
            <a:r>
              <a:rPr lang="tr-TR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Açık</a:t>
            </a:r>
            <a:endParaRPr lang="tr-TR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684463" y="5014913"/>
            <a:ext cx="8915400" cy="729622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tr-TR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Kapalı</a:t>
            </a:r>
            <a:endParaRPr lang="tr-TR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41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Açık </a:t>
            </a:r>
            <a:r>
              <a:rPr lang="tr-TR" dirty="0" err="1" smtClean="0"/>
              <a:t>Long</a:t>
            </a:r>
            <a:r>
              <a:rPr lang="tr-TR" dirty="0" smtClean="0"/>
              <a:t> PFN  </a:t>
            </a:r>
            <a:r>
              <a:rPr lang="tr-TR" dirty="0" err="1" smtClean="0"/>
              <a:t>Biopsi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58" y="1404851"/>
            <a:ext cx="11892742" cy="5561214"/>
          </a:xfrm>
        </p:spPr>
      </p:pic>
    </p:spTree>
    <p:extLst>
      <p:ext uri="{BB962C8B-B14F-4D97-AF65-F5344CB8AC3E}">
        <p14:creationId xmlns:p14="http://schemas.microsoft.com/office/powerpoint/2010/main" val="17937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108065"/>
            <a:ext cx="8911687" cy="1796935"/>
          </a:xfrm>
        </p:spPr>
        <p:txBody>
          <a:bodyPr/>
          <a:lstStyle/>
          <a:p>
            <a:r>
              <a:rPr lang="tr-TR" dirty="0" smtClean="0"/>
              <a:t>            POSTOP 8 ay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895" y="1113905"/>
            <a:ext cx="6018413" cy="5660967"/>
          </a:xfrm>
        </p:spPr>
      </p:pic>
    </p:spTree>
    <p:extLst>
      <p:ext uri="{BB962C8B-B14F-4D97-AF65-F5344CB8AC3E}">
        <p14:creationId xmlns:p14="http://schemas.microsoft.com/office/powerpoint/2010/main" val="390330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-191193"/>
            <a:ext cx="6999317" cy="7049193"/>
          </a:xfrm>
        </p:spPr>
      </p:pic>
    </p:spTree>
    <p:extLst>
      <p:ext uri="{BB962C8B-B14F-4D97-AF65-F5344CB8AC3E}">
        <p14:creationId xmlns:p14="http://schemas.microsoft.com/office/powerpoint/2010/main" val="292593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NEFROLOJİ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78182" y="2166851"/>
            <a:ext cx="9426430" cy="3777622"/>
          </a:xfrm>
        </p:spPr>
        <p:txBody>
          <a:bodyPr/>
          <a:lstStyle/>
          <a:p>
            <a:r>
              <a:rPr lang="tr-TR" dirty="0" smtClean="0"/>
              <a:t>BÖBREK YETMEZLİĞİ</a:t>
            </a:r>
          </a:p>
          <a:p>
            <a:r>
              <a:rPr lang="tr-TR" dirty="0" smtClean="0"/>
              <a:t>Üre 137</a:t>
            </a:r>
          </a:p>
          <a:p>
            <a:r>
              <a:rPr lang="tr-TR" dirty="0" err="1" smtClean="0"/>
              <a:t>Kreatinin</a:t>
            </a:r>
            <a:r>
              <a:rPr lang="tr-TR" dirty="0" smtClean="0"/>
              <a:t>  8.72</a:t>
            </a:r>
          </a:p>
          <a:p>
            <a:r>
              <a:rPr lang="tr-TR" dirty="0" err="1" smtClean="0"/>
              <a:t>Ht</a:t>
            </a:r>
            <a:r>
              <a:rPr lang="tr-TR" dirty="0" smtClean="0"/>
              <a:t>  19.6</a:t>
            </a:r>
          </a:p>
          <a:p>
            <a:r>
              <a:rPr lang="tr-TR" dirty="0" smtClean="0"/>
              <a:t>Protein 42</a:t>
            </a:r>
          </a:p>
          <a:p>
            <a:r>
              <a:rPr lang="tr-TR" dirty="0" smtClean="0"/>
              <a:t>Albümin 2.29</a:t>
            </a:r>
          </a:p>
          <a:p>
            <a:r>
              <a:rPr lang="tr-TR" dirty="0" err="1" smtClean="0"/>
              <a:t>Ca</a:t>
            </a:r>
            <a:r>
              <a:rPr lang="tr-TR" dirty="0" smtClean="0"/>
              <a:t>   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989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idx="4294967295"/>
          </p:nvPr>
        </p:nvSpPr>
        <p:spPr>
          <a:xfrm>
            <a:off x="3797300" y="609600"/>
            <a:ext cx="8394700" cy="2895600"/>
          </a:xfrm>
        </p:spPr>
        <p:txBody>
          <a:bodyPr/>
          <a:lstStyle/>
          <a:p>
            <a:r>
              <a:rPr lang="tr-TR" dirty="0" smtClean="0"/>
              <a:t>        </a:t>
            </a:r>
            <a:r>
              <a:rPr lang="tr-TR" sz="2800" dirty="0" smtClean="0">
                <a:latin typeface="Arial Black" panose="020B0A04020102020204" pitchFamily="34" charset="0"/>
              </a:rPr>
              <a:t>HEMODİYALİZ</a:t>
            </a:r>
            <a:endParaRPr lang="tr-TR" sz="2800" dirty="0">
              <a:latin typeface="Arial Black" panose="020B0A04020102020204" pitchFamily="34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4294967295"/>
          </p:nvPr>
        </p:nvSpPr>
        <p:spPr>
          <a:xfrm>
            <a:off x="0" y="2726575"/>
            <a:ext cx="10706793" cy="1159625"/>
          </a:xfrm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</a:t>
            </a:r>
            <a:r>
              <a:rPr lang="tr-TR" sz="4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tr-TR" sz="4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idx="4294967295"/>
          </p:nvPr>
        </p:nvSpPr>
        <p:spPr>
          <a:xfrm>
            <a:off x="3276600" y="4344988"/>
            <a:ext cx="8915400" cy="1557337"/>
          </a:xfrm>
        </p:spPr>
        <p:txBody>
          <a:bodyPr/>
          <a:lstStyle/>
          <a:p>
            <a:pPr marL="0" indent="0">
              <a:buNone/>
            </a:pPr>
            <a:r>
              <a:rPr lang="tr-TR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             </a:t>
            </a:r>
            <a:r>
              <a:rPr lang="tr-TR" sz="2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HEMOFİLTRASYON</a:t>
            </a:r>
            <a:endParaRPr lang="tr-TR" sz="2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9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Plazma </a:t>
            </a:r>
            <a:r>
              <a:rPr lang="tr-TR" dirty="0" err="1" smtClean="0"/>
              <a:t>elektroforezi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                    SPEP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294" y="2319252"/>
            <a:ext cx="6941306" cy="2543693"/>
          </a:xfrm>
        </p:spPr>
      </p:pic>
    </p:spTree>
    <p:extLst>
      <p:ext uri="{BB962C8B-B14F-4D97-AF65-F5344CB8AC3E}">
        <p14:creationId xmlns:p14="http://schemas.microsoft.com/office/powerpoint/2010/main" val="313027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        UPEP</a:t>
            </a:r>
            <a:br>
              <a:rPr lang="tr-TR" dirty="0" smtClean="0"/>
            </a:br>
            <a:r>
              <a:rPr lang="tr-TR" dirty="0" smtClean="0"/>
              <a:t>İDRARDA PROTEİN ELEKTROFOREZ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BENCE-JONES PROTEİNURİ</a:t>
            </a:r>
          </a:p>
          <a:p>
            <a:r>
              <a:rPr lang="tr-TR" dirty="0" smtClean="0"/>
              <a:t>HAFİF ZİNCİR PROTEİNURİ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05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75" y="61912"/>
            <a:ext cx="718185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0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21476" y="627407"/>
            <a:ext cx="10083135" cy="2930440"/>
          </a:xfrm>
        </p:spPr>
        <p:txBody>
          <a:bodyPr/>
          <a:lstStyle/>
          <a:p>
            <a:r>
              <a:rPr lang="tr-TR" dirty="0" smtClean="0"/>
              <a:t>      MULTİPL MİYELOM</a:t>
            </a:r>
            <a:r>
              <a:rPr lang="tr-TR" dirty="0"/>
              <a:t/>
            </a:r>
            <a:br>
              <a:rPr lang="tr-TR" dirty="0"/>
            </a:br>
            <a:r>
              <a:rPr lang="tr-TR" dirty="0" err="1" smtClean="0"/>
              <a:t>Monoklonal</a:t>
            </a:r>
            <a:r>
              <a:rPr lang="tr-TR" dirty="0" smtClean="0"/>
              <a:t> M </a:t>
            </a:r>
            <a:r>
              <a:rPr lang="tr-TR" dirty="0" err="1" smtClean="0"/>
              <a:t>Proteinopati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sz="3200" dirty="0"/>
              <a:t>u</a:t>
            </a:r>
            <a:r>
              <a:rPr lang="tr-TR" sz="3200" dirty="0" smtClean="0"/>
              <a:t>zun </a:t>
            </a:r>
            <a:r>
              <a:rPr lang="tr-TR" sz="3200" dirty="0" err="1" smtClean="0"/>
              <a:t>kemikler,kafa</a:t>
            </a:r>
            <a:r>
              <a:rPr lang="tr-TR" sz="3200" dirty="0" smtClean="0"/>
              <a:t> </a:t>
            </a:r>
            <a:r>
              <a:rPr lang="tr-TR" sz="3200" dirty="0" err="1" smtClean="0"/>
              <a:t>tası,vertebralarda</a:t>
            </a:r>
            <a:r>
              <a:rPr lang="tr-TR" sz="3200" dirty="0" smtClean="0"/>
              <a:t> tutulum</a:t>
            </a:r>
            <a:endParaRPr lang="tr-TR" sz="32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3"/>
          </p:nvPr>
        </p:nvSpPr>
        <p:spPr>
          <a:xfrm>
            <a:off x="1853738" y="3667125"/>
            <a:ext cx="9650874" cy="1514475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Tüm hematolojik kanserlerin % 10-15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920240" y="5181598"/>
            <a:ext cx="9580011" cy="1809405"/>
          </a:xfrm>
        </p:spPr>
        <p:txBody>
          <a:bodyPr>
            <a:no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Bütün kanserlerin  % 1</a:t>
            </a:r>
          </a:p>
          <a:p>
            <a:r>
              <a:rPr lang="tr-TR" sz="2400" dirty="0" smtClean="0">
                <a:solidFill>
                  <a:srgbClr val="FF0000"/>
                </a:solidFill>
              </a:rPr>
              <a:t>Her yıl  100 000 kişiden – 7</a:t>
            </a:r>
          </a:p>
          <a:p>
            <a:r>
              <a:rPr lang="tr-TR" sz="2400" dirty="0" smtClean="0">
                <a:solidFill>
                  <a:srgbClr val="FF0000"/>
                </a:solidFill>
              </a:rPr>
              <a:t>10 yıl </a:t>
            </a:r>
            <a:r>
              <a:rPr lang="tr-TR" sz="2400" dirty="0" err="1" smtClean="0">
                <a:solidFill>
                  <a:srgbClr val="FF0000"/>
                </a:solidFill>
              </a:rPr>
              <a:t>sağkalım</a:t>
            </a:r>
            <a:r>
              <a:rPr lang="tr-TR" sz="2400" dirty="0" smtClean="0">
                <a:solidFill>
                  <a:srgbClr val="FF0000"/>
                </a:solidFill>
              </a:rPr>
              <a:t>  </a:t>
            </a:r>
            <a:endParaRPr lang="tr-TR" sz="2400" dirty="0">
              <a:solidFill>
                <a:srgbClr val="FF0000"/>
              </a:solidFill>
            </a:endParaRPr>
          </a:p>
          <a:p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64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</a:t>
            </a:r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ERKEN TANI</a:t>
            </a:r>
            <a:endParaRPr lang="tr-T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828799"/>
            <a:ext cx="6086475" cy="4962524"/>
          </a:xfr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75" y="1866899"/>
            <a:ext cx="5915025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929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45921" y="624110"/>
            <a:ext cx="9858692" cy="1280890"/>
          </a:xfrm>
        </p:spPr>
        <p:txBody>
          <a:bodyPr>
            <a:normAutofit/>
          </a:bodyPr>
          <a:lstStyle/>
          <a:p>
            <a:r>
              <a:rPr lang="tr-TR" sz="2800" dirty="0" smtClean="0">
                <a:latin typeface="Arial Black" panose="020B0A04020102020204" pitchFamily="34" charset="0"/>
              </a:rPr>
              <a:t>United </a:t>
            </a:r>
            <a:r>
              <a:rPr lang="tr-TR" sz="2800" dirty="0" err="1" smtClean="0">
                <a:latin typeface="Arial Black" panose="020B0A04020102020204" pitchFamily="34" charset="0"/>
              </a:rPr>
              <a:t>States</a:t>
            </a:r>
            <a:r>
              <a:rPr lang="tr-TR" sz="2800" dirty="0" smtClean="0">
                <a:latin typeface="Arial Black" panose="020B0A04020102020204" pitchFamily="34" charset="0"/>
              </a:rPr>
              <a:t> </a:t>
            </a:r>
            <a:r>
              <a:rPr lang="tr-TR" sz="2800" dirty="0" err="1" smtClean="0">
                <a:latin typeface="Arial Black" panose="020B0A04020102020204" pitchFamily="34" charset="0"/>
              </a:rPr>
              <a:t>National</a:t>
            </a:r>
            <a:r>
              <a:rPr lang="tr-TR" sz="2800" dirty="0" smtClean="0">
                <a:latin typeface="Arial Black" panose="020B0A04020102020204" pitchFamily="34" charset="0"/>
              </a:rPr>
              <a:t> </a:t>
            </a:r>
            <a:r>
              <a:rPr lang="tr-TR" sz="2800" dirty="0" err="1" smtClean="0">
                <a:latin typeface="Arial Black" panose="020B0A04020102020204" pitchFamily="34" charset="0"/>
              </a:rPr>
              <a:t>Cancer</a:t>
            </a:r>
            <a:r>
              <a:rPr lang="tr-TR" sz="2800" dirty="0" smtClean="0">
                <a:latin typeface="Arial Black" panose="020B0A04020102020204" pitchFamily="34" charset="0"/>
              </a:rPr>
              <a:t> </a:t>
            </a:r>
            <a:r>
              <a:rPr lang="tr-TR" sz="2800" dirty="0" err="1" smtClean="0">
                <a:latin typeface="Arial Black" panose="020B0A04020102020204" pitchFamily="34" charset="0"/>
              </a:rPr>
              <a:t>Institute’s</a:t>
            </a:r>
            <a:r>
              <a:rPr lang="tr-TR" sz="2800" dirty="0" smtClean="0">
                <a:latin typeface="Arial Black" panose="020B0A04020102020204" pitchFamily="34" charset="0"/>
              </a:rPr>
              <a:t> </a:t>
            </a:r>
            <a:r>
              <a:rPr lang="tr-TR" sz="2800" dirty="0" err="1" smtClean="0">
                <a:latin typeface="Arial Black" panose="020B0A04020102020204" pitchFamily="34" charset="0"/>
              </a:rPr>
              <a:t>Surveilance,Epidemiology,End</a:t>
            </a:r>
            <a:r>
              <a:rPr lang="tr-TR" sz="2800" dirty="0" smtClean="0">
                <a:latin typeface="Arial Black" panose="020B0A04020102020204" pitchFamily="34" charset="0"/>
              </a:rPr>
              <a:t> </a:t>
            </a:r>
            <a:r>
              <a:rPr lang="tr-TR" sz="2800" dirty="0" err="1" smtClean="0">
                <a:latin typeface="Arial Black" panose="020B0A04020102020204" pitchFamily="34" charset="0"/>
              </a:rPr>
              <a:t>Results</a:t>
            </a:r>
            <a:r>
              <a:rPr lang="tr-TR" sz="2800" dirty="0" smtClean="0">
                <a:latin typeface="Arial Black" panose="020B0A04020102020204" pitchFamily="34" charset="0"/>
              </a:rPr>
              <a:t> (SEER)</a:t>
            </a:r>
            <a:endParaRPr lang="tr-TR" sz="2800" dirty="0">
              <a:latin typeface="Arial Black" panose="020B0A04020102020204" pitchFamily="34" charset="0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59" y="2120378"/>
            <a:ext cx="5843847" cy="4622745"/>
          </a:xfrm>
        </p:spPr>
      </p:pic>
    </p:spTree>
    <p:extLst>
      <p:ext uri="{BB962C8B-B14F-4D97-AF65-F5344CB8AC3E}">
        <p14:creationId xmlns:p14="http://schemas.microsoft.com/office/powerpoint/2010/main" val="56687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972590" y="624109"/>
            <a:ext cx="10532022" cy="5876443"/>
          </a:xfrm>
        </p:spPr>
        <p:txBody>
          <a:bodyPr/>
          <a:lstStyle/>
          <a:p>
            <a:r>
              <a:rPr lang="tr-TR" dirty="0" smtClean="0"/>
              <a:t>            </a:t>
            </a:r>
            <a:r>
              <a:rPr lang="tr-TR" sz="4000" b="1" dirty="0" smtClean="0"/>
              <a:t>MM  TANI KRİTERLERİ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    Bir majör + Bir minör kriter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    Üç minör kriter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9990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8756" y="627407"/>
            <a:ext cx="5486401" cy="1716782"/>
          </a:xfrm>
        </p:spPr>
        <p:txBody>
          <a:bodyPr/>
          <a:lstStyle/>
          <a:p>
            <a:r>
              <a:rPr lang="tr-TR" dirty="0" smtClean="0"/>
              <a:t>    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Major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kriterler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3"/>
          </p:nvPr>
        </p:nvSpPr>
        <p:spPr>
          <a:xfrm>
            <a:off x="1188720" y="2452255"/>
            <a:ext cx="10315892" cy="2568632"/>
          </a:xfrm>
        </p:spPr>
        <p:txBody>
          <a:bodyPr/>
          <a:lstStyle/>
          <a:p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Biyopsi </a:t>
            </a:r>
            <a:r>
              <a:rPr lang="tr-T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histopatoloji</a:t>
            </a:r>
            <a:endParaRPr lang="tr-T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Kemik iliğinde %30 fazla plazma hücreleri</a:t>
            </a:r>
          </a:p>
          <a:p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SPEP , UPEP</a:t>
            </a:r>
            <a:endParaRPr lang="tr-T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 flipV="1">
            <a:off x="2589213" y="5911221"/>
            <a:ext cx="8915400" cy="45719"/>
          </a:xfrm>
        </p:spPr>
        <p:txBody>
          <a:bodyPr>
            <a:normAutofit fontScale="25000" lnSpcReduction="20000"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01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4617923" cy="2166851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tr-TR" sz="3600" b="1" dirty="0" err="1" smtClean="0">
                <a:latin typeface="Arial Black" panose="020B0A04020102020204" pitchFamily="34" charset="0"/>
                <a:cs typeface="Arial" panose="020B0604020202020204" pitchFamily="34" charset="0"/>
              </a:rPr>
              <a:t>Minor</a:t>
            </a:r>
            <a:r>
              <a:rPr lang="tr-TR" sz="36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kriterler</a:t>
            </a:r>
            <a:endParaRPr lang="tr-TR" sz="36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589212" y="3084022"/>
            <a:ext cx="8915399" cy="2825888"/>
          </a:xfrm>
        </p:spPr>
        <p:txBody>
          <a:bodyPr>
            <a:normAutofit/>
          </a:bodyPr>
          <a:lstStyle/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Kemik iliğinde %10-%30 plazma hücreleri</a:t>
            </a:r>
          </a:p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SPEP veya UPEP M protein</a:t>
            </a:r>
          </a:p>
          <a:p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Multipl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‘’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punched-out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’’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litik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kemik lezyonları</a:t>
            </a:r>
          </a:p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Organ yetmezlikleri- BY, anemi,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hiperkalsemi</a:t>
            </a:r>
            <a:endParaRPr lang="tr-T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G düşük olması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1841473"/>
          </a:xfrm>
        </p:spPr>
        <p:txBody>
          <a:bodyPr/>
          <a:lstStyle/>
          <a:p>
            <a:r>
              <a:rPr lang="tr-TR" dirty="0" smtClean="0"/>
              <a:t>    HEMATOLOJİ 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3"/>
          </p:nvPr>
        </p:nvSpPr>
        <p:spPr>
          <a:xfrm>
            <a:off x="2589212" y="2768138"/>
            <a:ext cx="8915400" cy="897775"/>
          </a:xfrm>
        </p:spPr>
        <p:txBody>
          <a:bodyPr/>
          <a:lstStyle/>
          <a:p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KEMOTERAPİ ,RADYOTERAPİ</a:t>
            </a:r>
            <a:endParaRPr lang="tr-T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589212" y="3782291"/>
            <a:ext cx="8915401" cy="1280161"/>
          </a:xfrm>
        </p:spPr>
        <p:txBody>
          <a:bodyPr>
            <a:normAutofit fontScale="25000" lnSpcReduction="20000"/>
          </a:bodyPr>
          <a:lstStyle/>
          <a:p>
            <a:r>
              <a:rPr lang="tr-TR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OTOLOG KÖK HÜCRE NAKLİ</a:t>
            </a:r>
            <a:endParaRPr lang="tr-TR" dirty="0"/>
          </a:p>
          <a:p>
            <a:r>
              <a:rPr lang="tr-TR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AKILLI İLAÇ, İMMÜNOMODÜLATORLER,PROTEOZOMLAR</a:t>
            </a:r>
          </a:p>
          <a:p>
            <a:r>
              <a:rPr lang="tr-TR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BIPHOSPHONATE</a:t>
            </a:r>
          </a:p>
          <a:p>
            <a:endParaRPr lang="tr-TR" sz="9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7102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4" y="2828925"/>
            <a:ext cx="8911687" cy="2228849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MULTİDİSİPLİNER YAKLAŞIM</a:t>
            </a:r>
            <a:endParaRPr lang="tr-T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968620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194</TotalTime>
  <Words>184</Words>
  <Application>Microsoft Office PowerPoint</Application>
  <PresentationFormat>Geniş ekran</PresentationFormat>
  <Paragraphs>58</Paragraphs>
  <Slides>23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Calibri</vt:lpstr>
      <vt:lpstr>Century Gothic</vt:lpstr>
      <vt:lpstr>Wingdings 3</vt:lpstr>
      <vt:lpstr>Duman</vt:lpstr>
      <vt:lpstr>          THAT       ŞUBAT 2025      ÇERKEZKÖY</vt:lpstr>
      <vt:lpstr>               A.H. 65 y. E.     FEMUR SUBTROKANTERİK FR.   Sol uyluk proksimalinde  ağrı deformasyon  Kaplıca tedavisinde kaygan zeminde düşme  Daha önce bel ağrısı nedeniyle beyin cerrahi pol. kayıtlı  Nefroloji ve Nöroşirurji polikliniği tarafından takipli </vt:lpstr>
      <vt:lpstr>                        BT </vt:lpstr>
      <vt:lpstr>               3B   BT</vt:lpstr>
      <vt:lpstr>           LOMBER MRG </vt:lpstr>
      <vt:lpstr>PowerPoint Sunusu</vt:lpstr>
      <vt:lpstr>   Kırık osteosentezini nasıl yapalım ?</vt:lpstr>
      <vt:lpstr>         Açık Long PFN  Biopsi</vt:lpstr>
      <vt:lpstr>            POSTOP 8 ay</vt:lpstr>
      <vt:lpstr>PowerPoint Sunusu</vt:lpstr>
      <vt:lpstr> NEFROLOJİ</vt:lpstr>
      <vt:lpstr>        HEMODİYALİZ</vt:lpstr>
      <vt:lpstr>       Plazma elektroforezi                      SPEP</vt:lpstr>
      <vt:lpstr>                      UPEP İDRARDA PROTEİN ELEKTROFOREZ</vt:lpstr>
      <vt:lpstr>PowerPoint Sunusu</vt:lpstr>
      <vt:lpstr>      MULTİPL MİYELOM Monoklonal M Proteinopati  uzun kemikler,kafa tası,vertebralarda tutulum</vt:lpstr>
      <vt:lpstr>           ERKEN TANI</vt:lpstr>
      <vt:lpstr>United States National Cancer Institute’s Surveilance,Epidemiology,End Results (SEER)</vt:lpstr>
      <vt:lpstr>            MM  TANI KRİTERLERİ        Bir majör + Bir minör kriter        Üç minör kriter</vt:lpstr>
      <vt:lpstr>     Major kriterler</vt:lpstr>
      <vt:lpstr>    Minor kriterler</vt:lpstr>
      <vt:lpstr>    HEMATOLOJİ </vt:lpstr>
      <vt:lpstr>MULTİDİSİPLİNER YAKLAŞIM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THAT       OCAK 2025      ÇERKEZKÖY</dc:title>
  <dc:creator>KARDIYOLOJI 02</dc:creator>
  <cp:lastModifiedBy>KARDIYOLOJI 02</cp:lastModifiedBy>
  <cp:revision>48</cp:revision>
  <dcterms:created xsi:type="dcterms:W3CDTF">2024-12-30T12:24:41Z</dcterms:created>
  <dcterms:modified xsi:type="dcterms:W3CDTF">2025-02-05T08:33:33Z</dcterms:modified>
</cp:coreProperties>
</file>